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24" r:id="rId1"/>
  </p:sldMasterIdLst>
  <p:notesMasterIdLst>
    <p:notesMasterId r:id="rId22"/>
  </p:notesMasterIdLst>
  <p:sldIdLst>
    <p:sldId id="256" r:id="rId2"/>
    <p:sldId id="262" r:id="rId3"/>
    <p:sldId id="266" r:id="rId4"/>
    <p:sldId id="268" r:id="rId5"/>
    <p:sldId id="267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63" r:id="rId15"/>
    <p:sldId id="264" r:id="rId16"/>
    <p:sldId id="258" r:id="rId17"/>
    <p:sldId id="259" r:id="rId18"/>
    <p:sldId id="260" r:id="rId19"/>
    <p:sldId id="261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7A26F-FF3E-F543-B4F5-18EDF4C68C53}" type="datetimeFigureOut">
              <a:rPr lang="en-US" smtClean="0"/>
              <a:pPr/>
              <a:t>10/22/16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4E81B-1142-AC48-8195-2AA636CACB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schooltoday.com/drug-abuse-and-teens/consequences-of-drug-abuse.html" TargetMode="External"/><Relationship Id="rId4" Type="http://schemas.openxmlformats.org/officeDocument/2006/relationships/hyperlink" Target="https://www.teenrehabcenter.org/resources/drugs-crime-legal-issues/" TargetMode="External"/><Relationship Id="rId5" Type="http://schemas.openxmlformats.org/officeDocument/2006/relationships/hyperlink" Target="http://www.drugpolicy.org/drug-law-convictions-and-punishments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schooltoday.com/drug-abuse-and-teens/consequences-of-drug-abuse.html" TargetMode="External"/><Relationship Id="rId4" Type="http://schemas.openxmlformats.org/officeDocument/2006/relationships/hyperlink" Target="https://www.teenrehabcenter.org/resources/drugs-crime-legal-issues/" TargetMode="External"/><Relationship Id="rId5" Type="http://schemas.openxmlformats.org/officeDocument/2006/relationships/hyperlink" Target="http://www.drugpolicy.org/drug-law-convictions-and-punishments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Alcohol picture: http://</a:t>
            </a:r>
            <a:r>
              <a:rPr lang="en-US" dirty="0" err="1" smtClean="0"/>
              <a:t>www.talktofrank.com</a:t>
            </a:r>
            <a:r>
              <a:rPr lang="en-US" dirty="0" smtClean="0"/>
              <a:t>/drug/alcohol</a:t>
            </a:r>
          </a:p>
          <a:p>
            <a:r>
              <a:rPr lang="en-US" dirty="0" smtClean="0"/>
              <a:t>Drug</a:t>
            </a:r>
            <a:r>
              <a:rPr lang="en-US" baseline="0" dirty="0" smtClean="0"/>
              <a:t> picture: http://</a:t>
            </a:r>
            <a:r>
              <a:rPr lang="en-US" baseline="0" dirty="0" err="1" smtClean="0"/>
              <a:t>thenortheasttoday.com</a:t>
            </a:r>
            <a:r>
              <a:rPr lang="en-US" baseline="0" dirty="0" smtClean="0"/>
              <a:t>/tag/drugs/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4E81B-1142-AC48-8195-2AA636CACB0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Lehne</a:t>
            </a:r>
            <a:r>
              <a:rPr lang="en-US" dirty="0" smtClean="0"/>
              <a:t>,</a:t>
            </a:r>
            <a:r>
              <a:rPr lang="en-US" baseline="0" dirty="0" smtClean="0"/>
              <a:t> Richard. (2013). </a:t>
            </a:r>
            <a:r>
              <a:rPr lang="en-US" i="1" baseline="0" dirty="0" smtClean="0"/>
              <a:t>Pharmacology for Nursing Care. 8</a:t>
            </a:r>
            <a:r>
              <a:rPr lang="en-US" i="1" baseline="30000" dirty="0" smtClean="0"/>
              <a:t>th</a:t>
            </a:r>
            <a:r>
              <a:rPr lang="en-US" i="1" baseline="0" dirty="0" smtClean="0"/>
              <a:t> ed. </a:t>
            </a:r>
            <a:r>
              <a:rPr lang="en-US" i="0" baseline="0" dirty="0" smtClean="0"/>
              <a:t>Elsevier. St. Louis, MO.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4E81B-1142-AC48-8195-2AA636CACB0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http://www.mirror.co.uk/news/world-news/faces-meth-horrific-transformation-fresh-faced-4705220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4E81B-1142-AC48-8195-2AA636CACB0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Photos: http://</a:t>
            </a:r>
            <a:r>
              <a:rPr lang="en-US" dirty="0" err="1" smtClean="0"/>
              <a:t>mediak.ektf.hu/?p</a:t>
            </a:r>
            <a:r>
              <a:rPr lang="en-US" dirty="0" smtClean="0"/>
              <a:t>=6816</a:t>
            </a:r>
          </a:p>
          <a:p>
            <a:r>
              <a:rPr lang="en-US" dirty="0" smtClean="0"/>
              <a:t>http://www.scholastic.com/drugs%2Dand%2Dyour%2Dbody/heart.htm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4E81B-1142-AC48-8195-2AA636CACB0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https://www.summitbehavioralhealth.com/resources/articles/consequences-of-addiction/</a:t>
            </a:r>
            <a:endParaRPr lang="en-US" dirty="0" smtClean="0"/>
          </a:p>
          <a:p>
            <a:r>
              <a:rPr lang="en-US" dirty="0" smtClean="0"/>
              <a:t>Photo: http://</a:t>
            </a:r>
            <a:r>
              <a:rPr lang="en-US" dirty="0" err="1" smtClean="0"/>
              <a:t>drugabuse.com</a:t>
            </a:r>
            <a:r>
              <a:rPr lang="en-US" dirty="0" smtClean="0"/>
              <a:t>/guides/substance-abuse-and-diabetes/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4E81B-1142-AC48-8195-2AA636CACB0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http://eschooltoday.com/drug-abuse-and-teens/consequences-of-drug-abuse.html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https://www.teenrehabcenter.org/resources/drugs-crime-legal-issues/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http://www.drugpolicy.org/drug-law-convictions-and-punishments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4E81B-1142-AC48-8195-2AA636CACB0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http://eschooltoday.com/drug-abuse-and-teens/consequences-of-drug-abuse.html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https://www.teenrehabcenter.org/resources/drugs-crime-legal-issues/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http://www.drugpolicy.org/drug-law-convictions-and-punishments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4E81B-1142-AC48-8195-2AA636CACB0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http://www.alternativesintreatment.com/general-addiction/5-ways-addiction-affects-career/</a:t>
            </a:r>
          </a:p>
          <a:p>
            <a:r>
              <a:rPr lang="en-US" dirty="0" err="1" smtClean="0"/>
              <a:t>https://www.addictionhope.com/prescription-drugs/professionals-and-employers-drug-addiction/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4E81B-1142-AC48-8195-2AA636CACB0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https://www.summitbehavioralhealth.com/resources/articles/consequences-of-addiction/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Image: Driver was on prescription drugs and crashed</a:t>
            </a:r>
            <a:r>
              <a:rPr lang="en-US" baseline="0" dirty="0" smtClean="0"/>
              <a:t> killing 2 people. </a:t>
            </a:r>
          </a:p>
          <a:p>
            <a:r>
              <a:rPr lang="en-US" dirty="0" smtClean="0"/>
              <a:t>http://www.nytimes.com/2010/07/25/us/25drugged.html?_r=0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4E81B-1142-AC48-8195-2AA636CACB0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F750-A199-8647-905F-29DE4C38C795}" type="datetimeFigureOut">
              <a:rPr lang="en-US" smtClean="0"/>
              <a:pPr/>
              <a:t>10/22/16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F750-A199-8647-905F-29DE4C38C795}" type="datetimeFigureOut">
              <a:rPr lang="en-US" smtClean="0"/>
              <a:pPr/>
              <a:t>10/22/16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A78F-3823-C14B-9344-7F36CF544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F750-A199-8647-905F-29DE4C38C795}" type="datetimeFigureOut">
              <a:rPr lang="en-US" smtClean="0"/>
              <a:pPr/>
              <a:t>10/22/16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A78F-3823-C14B-9344-7F36CF544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F750-A199-8647-905F-29DE4C38C795}" type="datetimeFigureOut">
              <a:rPr lang="en-US" smtClean="0"/>
              <a:pPr/>
              <a:t>10/22/16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A78F-3823-C14B-9344-7F36CF5446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F750-A199-8647-905F-29DE4C38C795}" type="datetimeFigureOut">
              <a:rPr lang="en-US" smtClean="0"/>
              <a:pPr/>
              <a:t>10/22/16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F670A80-E872-44E8-BC8C-884F2AA079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F750-A199-8647-905F-29DE4C38C795}" type="datetimeFigureOut">
              <a:rPr lang="en-US" smtClean="0"/>
              <a:pPr/>
              <a:t>10/22/16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A78F-3823-C14B-9344-7F36CF5446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F750-A199-8647-905F-29DE4C38C795}" type="datetimeFigureOut">
              <a:rPr lang="en-US" smtClean="0"/>
              <a:pPr/>
              <a:t>10/22/16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A78F-3823-C14B-9344-7F36CF5446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F750-A199-8647-905F-29DE4C38C795}" type="datetimeFigureOut">
              <a:rPr lang="en-US" smtClean="0"/>
              <a:pPr/>
              <a:t>10/22/16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A78F-3823-C14B-9344-7F36CF544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F750-A199-8647-905F-29DE4C38C795}" type="datetimeFigureOut">
              <a:rPr lang="en-US" smtClean="0"/>
              <a:pPr/>
              <a:t>10/22/16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A78F-3823-C14B-9344-7F36CF544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F750-A199-8647-905F-29DE4C38C795}" type="datetimeFigureOut">
              <a:rPr lang="en-US" smtClean="0"/>
              <a:pPr/>
              <a:t>10/22/16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A78F-3823-C14B-9344-7F36CF5446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F750-A199-8647-905F-29DE4C38C795}" type="datetimeFigureOut">
              <a:rPr lang="en-US" smtClean="0"/>
              <a:pPr/>
              <a:t>10/22/16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0DEA78F-3823-C14B-9344-7F36CF5446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773F750-A199-8647-905F-29DE4C38C795}" type="datetimeFigureOut">
              <a:rPr lang="en-US" smtClean="0"/>
              <a:pPr/>
              <a:t>10/22/16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0DEA78F-3823-C14B-9344-7F36CF544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habs.com/explore/faces-of-addiction/" TargetMode="External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webmd.com/smoking-cessation/ss/slideshow-ways-smoking-affects-looks" TargetMode="External"/><Relationship Id="rId12" Type="http://schemas.openxmlformats.org/officeDocument/2006/relationships/hyperlink" Target="http://www.rehabs.com/explore/faces-of-addiction/" TargetMode="External"/><Relationship Id="rId13" Type="http://schemas.openxmlformats.org/officeDocument/2006/relationships/hyperlink" Target="http://www.healthline.com/health/addiction/marijuana/effects-on-body" TargetMode="External"/><Relationship Id="rId14" Type="http://schemas.openxmlformats.org/officeDocument/2006/relationships/hyperlink" Target="https://www.niaaa.nih.gov/alcohol-health/alcohols-effects-body" TargetMode="External"/><Relationship Id="rId15" Type="http://schemas.openxmlformats.org/officeDocument/2006/relationships/hyperlink" Target="http://pubs.niaaa.nih.gov/publications/Hangovers/beyondHangovers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schooltoday.com/drug-abuse-and-teens/consequences-of-drug-abuse.html" TargetMode="External"/><Relationship Id="rId3" Type="http://schemas.openxmlformats.org/officeDocument/2006/relationships/hyperlink" Target="https://www.teenrehabcenter.org/resources/drugs-crime-legal-issues/" TargetMode="External"/><Relationship Id="rId4" Type="http://schemas.openxmlformats.org/officeDocument/2006/relationships/hyperlink" Target="http://www.drugpolicy.org/drug-law-convictions-and-punishments" TargetMode="External"/><Relationship Id="rId5" Type="http://schemas.openxmlformats.org/officeDocument/2006/relationships/hyperlink" Target="https://www.summitbehavioralhealth.com/resources/articles/consequences-of-addiction/" TargetMode="External"/><Relationship Id="rId6" Type="http://schemas.openxmlformats.org/officeDocument/2006/relationships/hyperlink" Target="http://www.nytimes.com/2010/07/25/us/25drugged.html?_r=0" TargetMode="External"/><Relationship Id="rId7" Type="http://schemas.openxmlformats.org/officeDocument/2006/relationships/hyperlink" Target="http://www.scholastic.com/drugs-and-your-body/heart.htm" TargetMode="External"/><Relationship Id="rId8" Type="http://schemas.openxmlformats.org/officeDocument/2006/relationships/hyperlink" Target="http://thenortheasttoday.com/tag/drugs/" TargetMode="External"/><Relationship Id="rId9" Type="http://schemas.openxmlformats.org/officeDocument/2006/relationships/hyperlink" Target="http://www.talktofrank.com/drug/alcohol" TargetMode="External"/><Relationship Id="rId10" Type="http://schemas.openxmlformats.org/officeDocument/2006/relationships/hyperlink" Target="https://www.cdc.gov/tobacco/data_statistics/fact_sheets/health_effects/effects_cig_smokin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Substance Abuse &amp; its Consequences</a:t>
            </a:r>
            <a:endParaRPr lang="en-US" dirty="0"/>
          </a:p>
        </p:txBody>
      </p:sp>
      <p:pic>
        <p:nvPicPr>
          <p:cNvPr id="4" name="Picture 3" descr="LARGE PHOTOS_ALCOH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680715"/>
            <a:ext cx="3409957" cy="2276548"/>
          </a:xfrm>
          <a:prstGeom prst="rect">
            <a:avLst/>
          </a:prstGeom>
        </p:spPr>
      </p:pic>
      <p:pic>
        <p:nvPicPr>
          <p:cNvPr id="5" name="Picture 4" descr="drug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306" y="3719279"/>
            <a:ext cx="2983978" cy="22379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 filled, black lungs</a:t>
            </a:r>
          </a:p>
        </p:txBody>
      </p:sp>
      <p:pic>
        <p:nvPicPr>
          <p:cNvPr id="4098" name="Picture 2" descr="Image result for lungs before and after smok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400984" y="1690688"/>
            <a:ext cx="4131017" cy="435133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9272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Marijuana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2053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Phlegmy cough, wheezing, lung infections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Marijuana smoke has toxins/carcinogens that irritate lungs and can cause cancer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Rapid heart rate for up to 3 hours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Bloodshot eyes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For young people, lasting impact on thinking &amp; memory skills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If using while pregnant, will affect brain of baby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Decrease immunity – can easily get sick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9475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2058"/>
            <a:ext cx="7886700" cy="1325563"/>
          </a:xfrm>
        </p:spPr>
        <p:txBody>
          <a:bodyPr/>
          <a:lstStyle/>
          <a:p>
            <a:r>
              <a:rPr lang="en-US" dirty="0"/>
              <a:t>Alcohol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818" y="1447620"/>
            <a:ext cx="8212238" cy="49531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Kills brain cells – poor coordination, change mood &amp; behavior, harder to think</a:t>
            </a:r>
          </a:p>
          <a:p>
            <a:r>
              <a:rPr lang="en-US" dirty="0"/>
              <a:t>Dehydration</a:t>
            </a:r>
          </a:p>
          <a:p>
            <a:r>
              <a:rPr lang="en-US" dirty="0"/>
              <a:t>Damages liver – cirrhosis</a:t>
            </a:r>
          </a:p>
          <a:p>
            <a:r>
              <a:rPr lang="en-US" dirty="0"/>
              <a:t>High blood pressure – heart problems</a:t>
            </a:r>
          </a:p>
          <a:p>
            <a:r>
              <a:rPr lang="en-US" dirty="0"/>
              <a:t>Poor immune system – likely to get sick, can’t fight illness</a:t>
            </a:r>
          </a:p>
          <a:p>
            <a:r>
              <a:rPr lang="en-US" dirty="0"/>
              <a:t>Causes pancreas to make toxic substance</a:t>
            </a:r>
          </a:p>
          <a:p>
            <a:r>
              <a:rPr lang="en-US" dirty="0"/>
              <a:t>High risk for digestive system cancers, liver cancer, breast cancer</a:t>
            </a:r>
          </a:p>
          <a:p>
            <a:r>
              <a:rPr lang="en-US" dirty="0"/>
              <a:t>If drinking while pregnant, can cause FAS (fetal alcohol syndrome) – causing birth defects, decreased brain function/growth, abnormal facial features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8590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Faces of Drug Addiction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http://www.rehabs.com/explore/faces-of-addiction/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aces-of-addict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6820" y="2407396"/>
            <a:ext cx="5912958" cy="394197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202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Drugs and Your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6651" y="1417638"/>
            <a:ext cx="77724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Organ Damage</a:t>
            </a:r>
          </a:p>
          <a:p>
            <a:pPr lvl="1"/>
            <a:r>
              <a:rPr lang="en-US" dirty="0" smtClean="0"/>
              <a:t>Lungs</a:t>
            </a:r>
          </a:p>
          <a:p>
            <a:pPr lvl="2"/>
            <a:r>
              <a:rPr lang="en-US" dirty="0" smtClean="0"/>
              <a:t>URI, asthma, phlegm build up, bronchitis</a:t>
            </a:r>
          </a:p>
          <a:p>
            <a:pPr lvl="1"/>
            <a:r>
              <a:rPr lang="en-US" dirty="0" smtClean="0"/>
              <a:t>Heart</a:t>
            </a:r>
          </a:p>
          <a:p>
            <a:pPr lvl="2"/>
            <a:r>
              <a:rPr lang="en-US" dirty="0" smtClean="0"/>
              <a:t>Clots leading to stroke</a:t>
            </a:r>
          </a:p>
          <a:p>
            <a:pPr lvl="2"/>
            <a:r>
              <a:rPr lang="en-US" dirty="0" smtClean="0"/>
              <a:t>Irregular heartbeat</a:t>
            </a:r>
          </a:p>
          <a:p>
            <a:pPr lvl="2"/>
            <a:r>
              <a:rPr lang="en-US" dirty="0" smtClean="0"/>
              <a:t>Flat line leading to death</a:t>
            </a:r>
          </a:p>
          <a:p>
            <a:r>
              <a:rPr lang="en-US" sz="2800" dirty="0" smtClean="0"/>
              <a:t>Hormone Imbalance</a:t>
            </a:r>
          </a:p>
          <a:p>
            <a:pPr lvl="1"/>
            <a:r>
              <a:rPr lang="en-US" dirty="0" smtClean="0"/>
              <a:t>Acne</a:t>
            </a:r>
          </a:p>
          <a:p>
            <a:r>
              <a:rPr lang="en-US" dirty="0" smtClean="0"/>
              <a:t>Skin</a:t>
            </a:r>
          </a:p>
          <a:p>
            <a:pPr lvl="1"/>
            <a:r>
              <a:rPr lang="en-US" dirty="0" smtClean="0"/>
              <a:t>Picking </a:t>
            </a:r>
            <a:r>
              <a:rPr lang="en-US" dirty="0" err="1" smtClean="0"/>
              <a:t>r/t</a:t>
            </a:r>
            <a:r>
              <a:rPr lang="en-US" dirty="0" smtClean="0"/>
              <a:t> meth use</a:t>
            </a:r>
          </a:p>
          <a:p>
            <a:r>
              <a:rPr lang="en-US" sz="2800" dirty="0" smtClean="0"/>
              <a:t>Cancer</a:t>
            </a:r>
          </a:p>
          <a:p>
            <a:r>
              <a:rPr lang="en-US" sz="2800" dirty="0" smtClean="0"/>
              <a:t>Prenatal and fertility issues</a:t>
            </a:r>
          </a:p>
          <a:p>
            <a:r>
              <a:rPr lang="en-US" sz="2800" dirty="0" smtClean="0"/>
              <a:t>GI disease</a:t>
            </a:r>
          </a:p>
          <a:p>
            <a:r>
              <a:rPr lang="en-US" sz="2800" dirty="0" smtClean="0"/>
              <a:t>HIV/AIDS</a:t>
            </a:r>
          </a:p>
          <a:p>
            <a:pPr lvl="1"/>
            <a:r>
              <a:rPr lang="en-US" dirty="0" smtClean="0"/>
              <a:t>R/</a:t>
            </a:r>
            <a:r>
              <a:rPr lang="en-US" dirty="0" err="1" smtClean="0"/>
              <a:t>t</a:t>
            </a:r>
            <a:r>
              <a:rPr lang="en-US" dirty="0" smtClean="0"/>
              <a:t> contaminated needles</a:t>
            </a:r>
            <a:endParaRPr lang="en-US" dirty="0"/>
          </a:p>
        </p:txBody>
      </p:sp>
      <p:pic>
        <p:nvPicPr>
          <p:cNvPr id="5" name="Picture 4" descr="poster-teensold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692" y="1417638"/>
            <a:ext cx="3898108" cy="505924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Neurological &amp; Emotional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8183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Depression</a:t>
            </a:r>
          </a:p>
          <a:p>
            <a:r>
              <a:rPr lang="en-US" sz="2800" dirty="0" smtClean="0"/>
              <a:t>Anxiety</a:t>
            </a:r>
          </a:p>
          <a:p>
            <a:r>
              <a:rPr lang="en-US" sz="2800" dirty="0" smtClean="0"/>
              <a:t>Memory Loss</a:t>
            </a:r>
          </a:p>
          <a:p>
            <a:pPr lvl="1"/>
            <a:r>
              <a:rPr lang="en-US" dirty="0" smtClean="0"/>
              <a:t>Marijuana is linked to lower IQ</a:t>
            </a:r>
          </a:p>
          <a:p>
            <a:pPr lvl="1"/>
            <a:r>
              <a:rPr lang="en-US" dirty="0" smtClean="0"/>
              <a:t>Consuming excess amounts of alcohol impairs memory</a:t>
            </a:r>
          </a:p>
          <a:p>
            <a:r>
              <a:rPr lang="en-US" sz="2800" dirty="0" smtClean="0"/>
              <a:t>Aggression</a:t>
            </a:r>
          </a:p>
          <a:p>
            <a:pPr lvl="1"/>
            <a:r>
              <a:rPr lang="en-US" dirty="0" smtClean="0"/>
              <a:t>Cocaine, meth, steroid, and prescription drug us</a:t>
            </a:r>
          </a:p>
          <a:p>
            <a:r>
              <a:rPr lang="en-US" sz="2800" dirty="0" smtClean="0"/>
              <a:t>Mood Swings</a:t>
            </a:r>
          </a:p>
          <a:p>
            <a:r>
              <a:rPr lang="en-US" sz="2800" dirty="0" smtClean="0"/>
              <a:t>Paranoia </a:t>
            </a:r>
          </a:p>
          <a:p>
            <a:r>
              <a:rPr lang="en-US" sz="2800" dirty="0" smtClean="0"/>
              <a:t>Psychosis </a:t>
            </a:r>
            <a:endParaRPr lang="en-US" sz="2800" dirty="0"/>
          </a:p>
        </p:txBody>
      </p:sp>
      <p:pic>
        <p:nvPicPr>
          <p:cNvPr id="4" name="Picture 3" descr="230x404xdepress.jpg.pagespeed.ic.gZ-sYRcUv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800" y="1447800"/>
            <a:ext cx="2921000" cy="5130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pPr algn="ctr"/>
            <a:r>
              <a:rPr lang="en-US" dirty="0" smtClean="0"/>
              <a:t>Legal Consequences of Drugs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143000"/>
            <a:ext cx="4904119" cy="5395375"/>
          </a:xfrm>
        </p:spPr>
        <p:txBody>
          <a:bodyPr>
            <a:normAutofit/>
          </a:bodyPr>
          <a:lstStyle/>
          <a:p>
            <a:r>
              <a:rPr lang="en-US" dirty="0" smtClean="0"/>
              <a:t>Arrest</a:t>
            </a:r>
          </a:p>
          <a:p>
            <a:pPr lvl="1"/>
            <a:r>
              <a:rPr lang="en-US" dirty="0" smtClean="0"/>
              <a:t>Probation</a:t>
            </a:r>
          </a:p>
          <a:p>
            <a:pPr lvl="1"/>
            <a:r>
              <a:rPr lang="en-US" dirty="0" smtClean="0"/>
              <a:t>Juvenile detention (incarceration)</a:t>
            </a:r>
          </a:p>
          <a:p>
            <a:r>
              <a:rPr lang="en-US" b="1" dirty="0" smtClean="0"/>
              <a:t>A juvenile 14 years old and over who is charged with a drug- related offense can be treated as an adult in criminal court. </a:t>
            </a:r>
            <a:endParaRPr lang="en-US" dirty="0" smtClean="0"/>
          </a:p>
          <a:p>
            <a:r>
              <a:rPr lang="en-US" dirty="0" smtClean="0"/>
              <a:t>Anyone convicted of simply </a:t>
            </a:r>
            <a:r>
              <a:rPr lang="en-US" b="1" dirty="0" smtClean="0"/>
              <a:t>having</a:t>
            </a:r>
            <a:r>
              <a:rPr lang="en-US" dirty="0" smtClean="0"/>
              <a:t> any type of illegal drug in a drug-free school zone will have to do at least 100 hours of community service. 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p="http://schemas.openxmlformats.org/presentationml/2006/main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r="http://schemas.openxmlformats.org/officeDocument/2006/relationships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="http://schemas.openxmlformats.org/drawingml/2006/main" xmlns:pic="http://schemas.openxmlformats.org/drawingml/2006/picture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98647" y="1925939"/>
            <a:ext cx="2488153" cy="3428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Long-term 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Criminal Record</a:t>
            </a:r>
          </a:p>
          <a:p>
            <a:pPr lvl="1"/>
            <a:r>
              <a:rPr lang="en-US" dirty="0" smtClean="0"/>
              <a:t>You will have a criminal record on file with the police.</a:t>
            </a:r>
          </a:p>
          <a:p>
            <a:pPr lvl="1"/>
            <a:r>
              <a:rPr lang="en-US" dirty="0" smtClean="0"/>
              <a:t>A criminal record jeopardizes many other opportunities</a:t>
            </a:r>
          </a:p>
          <a:p>
            <a:r>
              <a:rPr lang="en-US" dirty="0" smtClean="0"/>
              <a:t>Educational Aid</a:t>
            </a:r>
          </a:p>
          <a:p>
            <a:pPr lvl="1"/>
            <a:r>
              <a:rPr lang="en-US" dirty="0" smtClean="0"/>
              <a:t>Drug-related offenses make you ineligible for financial aid</a:t>
            </a:r>
          </a:p>
          <a:p>
            <a:pPr lvl="1"/>
            <a:r>
              <a:rPr lang="en-US" dirty="0" smtClean="0"/>
              <a:t>Bye bye free money</a:t>
            </a:r>
          </a:p>
          <a:p>
            <a:r>
              <a:rPr lang="en-US" dirty="0" smtClean="0"/>
              <a:t>Travel</a:t>
            </a:r>
          </a:p>
          <a:p>
            <a:pPr lvl="1"/>
            <a:r>
              <a:rPr lang="en-US" dirty="0" smtClean="0"/>
              <a:t>Many countries will refuse travel into their country and will refuse issuance of a visa for drug-related offenses</a:t>
            </a:r>
          </a:p>
          <a:p>
            <a:r>
              <a:rPr lang="en-US" dirty="0" smtClean="0"/>
              <a:t>Social Status</a:t>
            </a:r>
          </a:p>
          <a:p>
            <a:pPr lvl="1"/>
            <a:r>
              <a:rPr lang="en-US" dirty="0" smtClean="0"/>
              <a:t>Many people discriminate against those with criminal records. 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Consequences for Career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Career &amp; Employment</a:t>
            </a:r>
          </a:p>
          <a:p>
            <a:pPr lvl="1"/>
            <a:r>
              <a:rPr lang="en-US" dirty="0" smtClean="0"/>
              <a:t>Many employers turn down applicants that have criminal </a:t>
            </a:r>
            <a:r>
              <a:rPr lang="en-US" dirty="0" smtClean="0"/>
              <a:t>backgrounds</a:t>
            </a:r>
          </a:p>
          <a:p>
            <a:pPr lvl="2"/>
            <a:r>
              <a:rPr lang="en-US" dirty="0" smtClean="0"/>
              <a:t>Barred from enlisting in </a:t>
            </a:r>
            <a:r>
              <a:rPr lang="en-US" smtClean="0"/>
              <a:t>the military </a:t>
            </a:r>
            <a:endParaRPr lang="en-US" smtClean="0"/>
          </a:p>
          <a:p>
            <a:pPr lvl="1"/>
            <a:r>
              <a:rPr lang="en-US" dirty="0" smtClean="0"/>
              <a:t>Substance dependence (even if a legal substance such as alcohol) can effect:</a:t>
            </a:r>
          </a:p>
          <a:p>
            <a:pPr lvl="2"/>
            <a:r>
              <a:rPr lang="en-US" dirty="0" smtClean="0"/>
              <a:t> Job performance and productivity</a:t>
            </a:r>
          </a:p>
          <a:p>
            <a:pPr lvl="2"/>
            <a:r>
              <a:rPr lang="en-US" dirty="0" smtClean="0"/>
              <a:t>Ability to meet employer’s standards</a:t>
            </a:r>
          </a:p>
          <a:p>
            <a:pPr lvl="2"/>
            <a:r>
              <a:rPr lang="en-US" dirty="0" smtClean="0"/>
              <a:t>Safety of others</a:t>
            </a:r>
          </a:p>
          <a:p>
            <a:pPr lvl="1"/>
            <a:r>
              <a:rPr lang="en-US" dirty="0" smtClean="0"/>
              <a:t>Poor coping with stress and anxiety </a:t>
            </a:r>
          </a:p>
          <a:p>
            <a:pPr lvl="1">
              <a:buNone/>
            </a:pPr>
            <a:r>
              <a:rPr lang="en-US" dirty="0" err="1" smtClean="0"/>
              <a:t>r/t</a:t>
            </a:r>
            <a:r>
              <a:rPr lang="en-US" dirty="0" smtClean="0"/>
              <a:t> substance abuse</a:t>
            </a:r>
          </a:p>
          <a:p>
            <a:pPr lvl="2"/>
            <a:r>
              <a:rPr lang="en-US" dirty="0" smtClean="0"/>
              <a:t>Can lead to conflicts among coworkers </a:t>
            </a:r>
          </a:p>
          <a:p>
            <a:pPr lvl="2"/>
            <a:r>
              <a:rPr lang="en-US" dirty="0" smtClean="0"/>
              <a:t>Limits growth within the company 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p="http://schemas.openxmlformats.org/presentationml/2006/main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r="http://schemas.openxmlformats.org/officeDocument/2006/relationships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="http://schemas.openxmlformats.org/drawingml/2006/main" xmlns:pic="http://schemas.openxmlformats.org/drawingml/2006/picture" xmlns:a14="http://schemas.microsoft.com/office/drawing/2010/main" xmlns:lc="http://schemas.openxmlformats.org/drawingml/2006/lockedCanvas" val="0"/>
              </a:ext>
            </a:extLst>
          </a:blip>
          <a:srcRect l="-191" t="21143" r="191" b="-1143"/>
          <a:stretch/>
        </p:blipFill>
        <p:spPr bwMode="auto">
          <a:xfrm>
            <a:off x="5713973" y="3346412"/>
            <a:ext cx="2972827" cy="19680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p="http://schemas.openxmlformats.org/presentationml/2006/main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r="http://schemas.openxmlformats.org/officeDocument/2006/relationships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="http://schemas.openxmlformats.org/drawingml/2006/main" xmlns:pic="http://schemas.openxmlformats.org/drawingml/2006/picture" xmlns:a14="http://schemas.microsoft.com/office/drawing/2010/main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Adolescent Substance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Brain has not yet fully developed making them more prone to addiction</a:t>
            </a:r>
          </a:p>
          <a:p>
            <a:r>
              <a:rPr lang="en-US" sz="2800" dirty="0" smtClean="0"/>
              <a:t>Teen substance abuse puts them at greater risk for:</a:t>
            </a:r>
          </a:p>
          <a:p>
            <a:pPr lvl="1"/>
            <a:r>
              <a:rPr lang="en-US" sz="2600" dirty="0" smtClean="0"/>
              <a:t>Major injury (Ex. MVA)</a:t>
            </a:r>
          </a:p>
          <a:p>
            <a:pPr lvl="1"/>
            <a:r>
              <a:rPr lang="en-US" sz="2600" dirty="0" smtClean="0"/>
              <a:t>Contracting HIV and other STDs </a:t>
            </a:r>
          </a:p>
          <a:p>
            <a:pPr lvl="1"/>
            <a:r>
              <a:rPr lang="en-US" sz="2600" dirty="0" smtClean="0"/>
              <a:t>Death related to:</a:t>
            </a:r>
          </a:p>
          <a:p>
            <a:pPr lvl="2"/>
            <a:r>
              <a:rPr lang="en-US" sz="2200" dirty="0" smtClean="0"/>
              <a:t>Suicide</a:t>
            </a:r>
          </a:p>
          <a:p>
            <a:pPr lvl="2"/>
            <a:r>
              <a:rPr lang="en-US" sz="2200" dirty="0" smtClean="0"/>
              <a:t>Homicide</a:t>
            </a:r>
          </a:p>
          <a:p>
            <a:pPr lvl="2"/>
            <a:r>
              <a:rPr lang="en-US" sz="2200" dirty="0" smtClean="0"/>
              <a:t>Accident</a:t>
            </a:r>
          </a:p>
          <a:p>
            <a:pPr lvl="2"/>
            <a:r>
              <a:rPr lang="en-US" sz="2200" dirty="0" smtClean="0"/>
              <a:t>Illness</a:t>
            </a:r>
          </a:p>
          <a:p>
            <a:endParaRPr lang="en-US" dirty="0"/>
          </a:p>
        </p:txBody>
      </p:sp>
      <p:pic>
        <p:nvPicPr>
          <p:cNvPr id="4" name="Picture 3" descr="jp-drugged-article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478" y="4015695"/>
            <a:ext cx="4268476" cy="23468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Physical Dependence</a:t>
            </a:r>
          </a:p>
          <a:p>
            <a:pPr lvl="1"/>
            <a:r>
              <a:rPr lang="en-US" dirty="0" smtClean="0"/>
              <a:t>State in which an abstinence syndrome (withdrawal symptoms) will occur if the dependence producing drug is abruptly withdrawn</a:t>
            </a:r>
          </a:p>
          <a:p>
            <a:r>
              <a:rPr lang="en-US" dirty="0" smtClean="0"/>
              <a:t>Abuse</a:t>
            </a:r>
          </a:p>
          <a:p>
            <a:pPr lvl="1"/>
            <a:r>
              <a:rPr lang="en-US" dirty="0" smtClean="0"/>
              <a:t>Drug use that is NOT consistent with medical or social norms</a:t>
            </a:r>
          </a:p>
          <a:p>
            <a:r>
              <a:rPr lang="en-US" dirty="0" smtClean="0"/>
              <a:t>Addiction</a:t>
            </a:r>
          </a:p>
          <a:p>
            <a:pPr lvl="1"/>
            <a:r>
              <a:rPr lang="en-US" dirty="0" smtClean="0"/>
              <a:t>A pattern characterized by continued use of a substance despite physical, psychological, or social harm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Sources: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err="1" smtClean="0"/>
              <a:t>Lehne</a:t>
            </a:r>
            <a:r>
              <a:rPr lang="en-US" dirty="0" smtClean="0"/>
              <a:t>, Richard. (2013). </a:t>
            </a:r>
            <a:r>
              <a:rPr lang="en-US" i="1" dirty="0" smtClean="0"/>
              <a:t>Pharmacology for Nursing Care. 8</a:t>
            </a:r>
            <a:r>
              <a:rPr lang="en-US" i="1" baseline="30000" dirty="0" smtClean="0"/>
              <a:t>th</a:t>
            </a:r>
            <a:r>
              <a:rPr lang="en-US" i="1" dirty="0" smtClean="0"/>
              <a:t> ed. </a:t>
            </a:r>
            <a:r>
              <a:rPr lang="en-US" dirty="0" smtClean="0"/>
              <a:t>Elsevier. St. Louis, MO.</a:t>
            </a:r>
          </a:p>
          <a:p>
            <a:r>
              <a:rPr lang="en-US" dirty="0" smtClean="0"/>
              <a:t>http://www.alternativesintreatment.com/general-addiction/5-ways-addiction-affects-career/</a:t>
            </a:r>
          </a:p>
          <a:p>
            <a:r>
              <a:rPr lang="en-US" dirty="0" err="1" smtClean="0"/>
              <a:t>https://www.addictionhope.com/prescription-drugs/professionals-and-employers-drug-addiction/</a:t>
            </a:r>
            <a:endParaRPr lang="en-US" dirty="0" smtClean="0"/>
          </a:p>
          <a:p>
            <a:r>
              <a:rPr lang="en-US" sz="2800" u="sng" dirty="0" smtClean="0">
                <a:hlinkClick r:id="rId2"/>
              </a:rPr>
              <a:t>http://eschooltoday.com/drug-abuse-and-teens/consequences-of-drug-abuse.html</a:t>
            </a:r>
            <a:endParaRPr lang="en-US" sz="2800" dirty="0" smtClean="0"/>
          </a:p>
          <a:p>
            <a:r>
              <a:rPr lang="en-US" sz="2800" u="sng" dirty="0" smtClean="0">
                <a:hlinkClick r:id="rId3"/>
              </a:rPr>
              <a:t>https://www.teenrehabcenter.org/resources/drugs-crime-legal-issues/</a:t>
            </a:r>
            <a:endParaRPr lang="en-US" sz="2800" dirty="0" smtClean="0"/>
          </a:p>
          <a:p>
            <a:r>
              <a:rPr lang="en-US" sz="2800" u="sng" dirty="0" smtClean="0">
                <a:hlinkClick r:id="rId4"/>
              </a:rPr>
              <a:t>http://www.drugpolicy.org/drug-law-convictions-and-punishments</a:t>
            </a:r>
            <a:endParaRPr lang="en-US" sz="2800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drugabuse.com</a:t>
            </a:r>
            <a:r>
              <a:rPr lang="en-US" dirty="0" smtClean="0"/>
              <a:t>/guides/substance-abuse-and-diabetes/</a:t>
            </a:r>
          </a:p>
          <a:p>
            <a:r>
              <a:rPr lang="en-US" dirty="0" smtClean="0">
                <a:hlinkClick r:id="rId5"/>
              </a:rPr>
              <a:t>https://www.summitbehavioralhealth.com/resources/articles/consequences-of-addiction/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http://www.nytimes.com/2010/07/25/us/25drugged.html?_r=0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mediak.ektf.hu/?p</a:t>
            </a:r>
            <a:r>
              <a:rPr lang="en-US" dirty="0" smtClean="0"/>
              <a:t>=6816</a:t>
            </a:r>
          </a:p>
          <a:p>
            <a:r>
              <a:rPr lang="en-US" dirty="0" smtClean="0">
                <a:hlinkClick r:id="rId7"/>
              </a:rPr>
              <a:t>http://www.scholastic.com/drugs%2Dand%2Dyour%2Dbody/heart.htm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http://thenortheasttoday.com/tag/drugs/</a:t>
            </a:r>
            <a:endParaRPr lang="en-US" dirty="0" smtClean="0"/>
          </a:p>
          <a:p>
            <a:r>
              <a:rPr lang="en-US" dirty="0" smtClean="0">
                <a:hlinkClick r:id="rId9"/>
              </a:rPr>
              <a:t>http://www.talktofrank.com/drug/alcohol</a:t>
            </a:r>
            <a:endParaRPr lang="en-US" dirty="0" smtClean="0"/>
          </a:p>
          <a:p>
            <a:r>
              <a:rPr lang="en-US" dirty="0" smtClean="0">
                <a:hlinkClick r:id="rId10"/>
              </a:rPr>
              <a:t>https://www.cdc.gov/tobacco/data_statistics/fact_sheets/health_effects/effects_cig_smoking/</a:t>
            </a:r>
            <a:endParaRPr lang="en-US" dirty="0" smtClean="0"/>
          </a:p>
          <a:p>
            <a:r>
              <a:rPr lang="en-US" dirty="0" smtClean="0">
                <a:hlinkClick r:id="rId11"/>
              </a:rPr>
              <a:t>http://www.webmd.com/smoking-cessation/ss/slideshow-ways-smoking-affects-looks</a:t>
            </a:r>
            <a:endParaRPr lang="en-US" dirty="0" smtClean="0"/>
          </a:p>
          <a:p>
            <a:r>
              <a:rPr lang="en-US" dirty="0" smtClean="0">
                <a:hlinkClick r:id="rId12"/>
              </a:rPr>
              <a:t>http://www.rehabs.com/explore/faces-of-addiction/</a:t>
            </a:r>
            <a:endParaRPr lang="en-US" dirty="0" smtClean="0"/>
          </a:p>
          <a:p>
            <a:r>
              <a:rPr lang="en-US" dirty="0" smtClean="0">
                <a:hlinkClick r:id="rId13"/>
              </a:rPr>
              <a:t>http://www.healthline.com/health/addiction/marijuana/effects-on-body</a:t>
            </a:r>
            <a:endParaRPr lang="en-US" dirty="0" smtClean="0"/>
          </a:p>
          <a:p>
            <a:r>
              <a:rPr lang="en-US" dirty="0" smtClean="0">
                <a:hlinkClick r:id="rId14"/>
              </a:rPr>
              <a:t>https://www.niaaa.nih.gov/alcohol-health/alcohols-effects-body</a:t>
            </a:r>
            <a:endParaRPr lang="en-US" dirty="0" smtClean="0"/>
          </a:p>
          <a:p>
            <a:r>
              <a:rPr lang="en-US" dirty="0" smtClean="0">
                <a:hlinkClick r:id="rId15"/>
              </a:rPr>
              <a:t>http://pubs.niaaa.nih.gov/publications/Hangovers/beyondHangovers.pdf</a:t>
            </a:r>
            <a:endParaRPr lang="en-US" dirty="0" smtClean="0"/>
          </a:p>
          <a:p>
            <a:r>
              <a:rPr lang="en-US" dirty="0" smtClean="0"/>
              <a:t>http://www.mirror.co.uk/news/world-news/faces-meth-horrific-transformation-fresh-faced-4705220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i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7734"/>
            <a:ext cx="7886700" cy="1325563"/>
          </a:xfrm>
        </p:spPr>
        <p:txBody>
          <a:bodyPr/>
          <a:lstStyle/>
          <a:p>
            <a:r>
              <a:rPr lang="en-US" dirty="0" smtClean="0"/>
              <a:t>Cigarettes &amp; Your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031" y="1453297"/>
            <a:ext cx="8381267" cy="497065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Lung disease – leading to lung cancer</a:t>
            </a:r>
          </a:p>
          <a:p>
            <a:r>
              <a:rPr lang="en-US" dirty="0"/>
              <a:t>Heart disease – leading to heart attack</a:t>
            </a:r>
          </a:p>
          <a:p>
            <a:r>
              <a:rPr lang="en-US" dirty="0"/>
              <a:t>Difficult to get pregnant – can affect baby’s health</a:t>
            </a:r>
          </a:p>
          <a:p>
            <a:r>
              <a:rPr lang="en-US" dirty="0"/>
              <a:t>Destroys teeth &amp; gums – causing tooth loss</a:t>
            </a:r>
          </a:p>
          <a:p>
            <a:r>
              <a:rPr lang="en-US" dirty="0"/>
              <a:t>Causes thinning of hair/balding</a:t>
            </a:r>
          </a:p>
          <a:p>
            <a:r>
              <a:rPr lang="en-US" dirty="0"/>
              <a:t>Decreased body’s defense – can get sick easily</a:t>
            </a:r>
          </a:p>
          <a:p>
            <a:r>
              <a:rPr lang="en-US" dirty="0"/>
              <a:t>Cigarette smell – toxic odor lingering on clothes, hair, breath that can repel people from you and is very harmful to children</a:t>
            </a:r>
          </a:p>
          <a:p>
            <a:endParaRPr lang="en-US" dirty="0"/>
          </a:p>
          <a:p>
            <a:r>
              <a:rPr lang="en-US" dirty="0"/>
              <a:t>Smoking even one cigarette in your life or exposure to secondhand smoke increases your risk of disease and death!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7289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TWIN B</a:t>
            </a:r>
          </a:p>
        </p:txBody>
      </p:sp>
      <p:pic>
        <p:nvPicPr>
          <p:cNvPr id="2050" name="Picture 2" descr="Photo of identical twins, one smok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29879" y="1690689"/>
            <a:ext cx="4754044" cy="4307247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w: Left 7"/>
          <p:cNvSpPr/>
          <p:nvPr/>
        </p:nvSpPr>
        <p:spPr>
          <a:xfrm rot="20231610">
            <a:off x="4382420" y="1486036"/>
            <a:ext cx="1839336" cy="43949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/>
          <p:cNvSpPr/>
          <p:nvPr/>
        </p:nvSpPr>
        <p:spPr>
          <a:xfrm>
            <a:off x="4572000" y="3462347"/>
            <a:ext cx="1866418" cy="38196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67789" y="756215"/>
            <a:ext cx="26779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Wrinkles or crows feet (wrinkles around eyes)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38418" y="3053164"/>
            <a:ext cx="19380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Loose skin</a:t>
            </a:r>
          </a:p>
          <a:p>
            <a:r>
              <a:rPr lang="en-US" sz="3600" dirty="0"/>
              <a:t>(eye bags)</a:t>
            </a:r>
          </a:p>
        </p:txBody>
      </p:sp>
      <p:sp>
        <p:nvSpPr>
          <p:cNvPr id="12" name="Arrow: Left 11"/>
          <p:cNvSpPr/>
          <p:nvPr/>
        </p:nvSpPr>
        <p:spPr>
          <a:xfrm rot="1342265">
            <a:off x="4199284" y="4778319"/>
            <a:ext cx="1623050" cy="54321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838788" y="5209094"/>
            <a:ext cx="3533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Lines around mouth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8435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twin is the smoker?</a:t>
            </a:r>
          </a:p>
        </p:txBody>
      </p:sp>
      <p:pic>
        <p:nvPicPr>
          <p:cNvPr id="1026" name="Picture 2" descr="Photo of identical twins, one smok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62246" y="1455608"/>
            <a:ext cx="5451676" cy="4939314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0585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oman With Wrinkled Lips From Smok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39984" y="628402"/>
            <a:ext cx="3521869" cy="319087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986" y="4170223"/>
            <a:ext cx="3027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Lines around mouth from over use of muscles</a:t>
            </a:r>
          </a:p>
        </p:txBody>
      </p:sp>
      <p:pic>
        <p:nvPicPr>
          <p:cNvPr id="6" name="Picture 2" descr="Twins, age spots on the smo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829924" y="628402"/>
            <a:ext cx="3521869" cy="319087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66341" y="4170223"/>
            <a:ext cx="44864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Smoking leads to higher risk of uneven skin tone/dark blotchy skin &amp; skin damage from the sun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0396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amaged teeth holding cigarett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94317" y="420352"/>
            <a:ext cx="3521869" cy="319087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4317" y="3982916"/>
            <a:ext cx="409599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Damaged teeth &amp; gums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Bad breath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Yellow teeth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Sores and oral cancer</a:t>
            </a:r>
          </a:p>
        </p:txBody>
      </p:sp>
      <p:pic>
        <p:nvPicPr>
          <p:cNvPr id="6" name="Picture 2" descr="fingers with nicotine sta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79755" y="420352"/>
            <a:ext cx="3521869" cy="319087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84590" y="3982916"/>
            <a:ext cx="5035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Stained/yellow nails and skin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0404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soriasis On Womans Elbow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64605" y="1721724"/>
            <a:ext cx="3521869" cy="319087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48857" y="1547445"/>
            <a:ext cx="48269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Psoriasis</a:t>
            </a:r>
            <a:r>
              <a:rPr lang="en-US" sz="3200" dirty="0"/>
              <a:t> – skin condition</a:t>
            </a:r>
          </a:p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Thick, scaly patches on skin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White, red, or silver color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Itchy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On hands, elbows, knees, scalp, or back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8510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one is the healthy lung?</a:t>
            </a:r>
          </a:p>
        </p:txBody>
      </p:sp>
      <p:pic>
        <p:nvPicPr>
          <p:cNvPr id="3074" name="Picture 2" descr="Image result for lungs before and after smok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85846" y="1876270"/>
            <a:ext cx="5229406" cy="334682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Left 3"/>
          <p:cNvSpPr/>
          <p:nvPr/>
        </p:nvSpPr>
        <p:spPr>
          <a:xfrm rot="2886856">
            <a:off x="6068438" y="4888749"/>
            <a:ext cx="1289011" cy="4154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96830" y="5761198"/>
            <a:ext cx="23775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Enlarged heart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8564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318</TotalTime>
  <Words>1438</Words>
  <Application>Microsoft Macintosh PowerPoint</Application>
  <PresentationFormat>On-screen Show (4:3)</PresentationFormat>
  <Paragraphs>180</Paragraphs>
  <Slides>20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Equity</vt:lpstr>
      <vt:lpstr>Substance Abuse &amp; its Consequences</vt:lpstr>
      <vt:lpstr>Definitions</vt:lpstr>
      <vt:lpstr>Cigarettes &amp; Your Body</vt:lpstr>
      <vt:lpstr>TWIN B</vt:lpstr>
      <vt:lpstr>Which twin is the smoker?</vt:lpstr>
      <vt:lpstr>Slide 6</vt:lpstr>
      <vt:lpstr>Slide 7</vt:lpstr>
      <vt:lpstr>Slide 8</vt:lpstr>
      <vt:lpstr>Which one is the healthy lung?</vt:lpstr>
      <vt:lpstr>Tar filled, black lungs</vt:lpstr>
      <vt:lpstr>Marijuana</vt:lpstr>
      <vt:lpstr>Alcohol</vt:lpstr>
      <vt:lpstr>Faces of Drug Addiction</vt:lpstr>
      <vt:lpstr>Drugs and Your Body</vt:lpstr>
      <vt:lpstr>Neurological &amp; Emotional Effects</vt:lpstr>
      <vt:lpstr>Legal Consequences of Drugs</vt:lpstr>
      <vt:lpstr>Long-term Consequences</vt:lpstr>
      <vt:lpstr>Consequences for Career </vt:lpstr>
      <vt:lpstr>Adolescent Substance Abuse</vt:lpstr>
      <vt:lpstr>Sources: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Substance Abuse &amp; its Consequences</dc:title>
  <dc:creator>Brittany Reed</dc:creator>
  <cp:lastModifiedBy>Brittany Reed</cp:lastModifiedBy>
  <cp:revision>4</cp:revision>
  <dcterms:created xsi:type="dcterms:W3CDTF">2016-10-23T00:13:05Z</dcterms:created>
  <dcterms:modified xsi:type="dcterms:W3CDTF">2016-10-23T00:15:52Z</dcterms:modified>
</cp:coreProperties>
</file>